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2" r:id="rId6"/>
    <p:sldId id="284" r:id="rId7"/>
    <p:sldId id="271" r:id="rId8"/>
    <p:sldId id="289" r:id="rId9"/>
    <p:sldId id="290" r:id="rId10"/>
    <p:sldId id="285" r:id="rId11"/>
    <p:sldId id="292" r:id="rId12"/>
    <p:sldId id="286" r:id="rId13"/>
    <p:sldId id="293" r:id="rId14"/>
    <p:sldId id="294" r:id="rId15"/>
    <p:sldId id="296" r:id="rId16"/>
    <p:sldId id="297" r:id="rId17"/>
    <p:sldId id="298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318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6477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8636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079500" indent="-215900" algn="l" defTabSz="449263" rtl="0" fontAlgn="base" hangingPunct="0"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800000"/>
    <a:srgbClr val="EF57C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4660"/>
  </p:normalViewPr>
  <p:slideViewPr>
    <p:cSldViewPr>
      <p:cViewPr varScale="1">
        <p:scale>
          <a:sx n="78" d="100"/>
          <a:sy n="78" d="100"/>
        </p:scale>
        <p:origin x="1445" y="4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0827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0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8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0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6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3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9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4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1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3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3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74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81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6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1363" y="1963738"/>
            <a:ext cx="8770937" cy="493553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6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3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3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2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8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6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0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5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</p:sldLayoutIdLst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4/49/Map_Peloponnesian_War_431_BC-ru.sv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540378" cy="7208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521442" y="1187549"/>
            <a:ext cx="38576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+mn-lt"/>
              </a:rPr>
              <a:t>Тема урока:</a:t>
            </a:r>
          </a:p>
          <a:p>
            <a:endParaRPr lang="ru-RU" sz="4400" b="1" i="1" dirty="0" smtClean="0">
              <a:latin typeface="+mn-lt"/>
            </a:endParaRPr>
          </a:p>
          <a:p>
            <a:r>
              <a:rPr lang="ru-RU" sz="4400" b="1" i="1" dirty="0" smtClean="0">
                <a:latin typeface="+mn-lt"/>
              </a:rPr>
              <a:t>«Города Эллады подчиняются Македонии</a:t>
            </a:r>
            <a:r>
              <a:rPr lang="ru-RU" sz="5400" dirty="0" smtClean="0"/>
              <a:t>»</a:t>
            </a:r>
            <a:endParaRPr lang="ru-RU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04" y="-292129"/>
            <a:ext cx="9755221" cy="21891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3. Потеря Грецией независимости.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Отношение </a:t>
            </a:r>
            <a:r>
              <a:rPr lang="ru-RU" sz="3200" b="1" dirty="0" smtClean="0">
                <a:solidFill>
                  <a:schemeClr val="tx1"/>
                </a:solidFill>
              </a:rPr>
              <a:t>греческого общества к угрозе македонского завоевания.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02108"/>
              </p:ext>
            </p:extLst>
          </p:nvPr>
        </p:nvGraphicFramePr>
        <p:xfrm>
          <a:off x="791840" y="1979637"/>
          <a:ext cx="8770938" cy="51125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70123"/>
                <a:gridCol w="3357586"/>
                <a:gridCol w="3043229"/>
              </a:tblGrid>
              <a:tr h="1194873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Линии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сравнения</a:t>
                      </a:r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Промакедонская</a:t>
                      </a:r>
                      <a:r>
                        <a:rPr lang="ru-RU" sz="32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позиция</a:t>
                      </a:r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cap="none" spc="0" dirty="0" err="1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Анти</a:t>
                      </a:r>
                      <a:r>
                        <a:rPr lang="ru-RU" sz="3200" b="1" cap="none" spc="0" baseline="0" dirty="0" err="1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македон</a:t>
                      </a:r>
                      <a:endParaRPr lang="ru-RU" sz="3200" b="1" cap="none" spc="0" baseline="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3200" b="1" cap="none" spc="0" baseline="0" dirty="0" err="1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ская</a:t>
                      </a:r>
                      <a:r>
                        <a:rPr lang="ru-RU" sz="3200" b="1" cap="none" spc="0" baseline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позиция</a:t>
                      </a:r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811408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Оратор</a:t>
                      </a:r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106286">
                <a:tc>
                  <a:txBody>
                    <a:bodyPr/>
                    <a:lstStyle/>
                    <a:p>
                      <a:r>
                        <a:rPr lang="ru-RU" sz="3200" b="1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Отношение к Филипу </a:t>
                      </a:r>
                      <a:endParaRPr lang="ru-RU" sz="32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7529" y="6440902"/>
            <a:ext cx="6048375" cy="35719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338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г.до</a:t>
            </a:r>
            <a:r>
              <a:rPr lang="ru-RU" sz="3200" b="1" i="1" dirty="0" smtClean="0">
                <a:solidFill>
                  <a:schemeClr val="tx1"/>
                </a:solidFill>
              </a:rPr>
              <a:t> н.э. - Битва при </a:t>
            </a:r>
            <a:r>
              <a:rPr lang="ru-RU" sz="3200" b="1" i="1" dirty="0" err="1" smtClean="0">
                <a:solidFill>
                  <a:schemeClr val="tx1"/>
                </a:solidFill>
              </a:rPr>
              <a:t>Херонее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12642" name="Object 2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40744306"/>
              </p:ext>
            </p:extLst>
          </p:nvPr>
        </p:nvGraphicFramePr>
        <p:xfrm>
          <a:off x="575816" y="530321"/>
          <a:ext cx="9021756" cy="514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4" r:id="rId3" imgW="8355556" imgH="4761905" progId="">
                  <p:embed/>
                </p:oleObj>
              </mc:Choice>
              <mc:Fallback>
                <p:oleObj r:id="rId3" imgW="8355556" imgH="476190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16" y="530321"/>
                        <a:ext cx="9021756" cy="5142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976438" y="6208729"/>
            <a:ext cx="6048375" cy="78581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9DC07"/>
              </a:solidFill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4040180" y="3136895"/>
            <a:ext cx="428628" cy="64294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83056" y="2351077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338 г.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Херонея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 bwMode="auto">
          <a:xfrm>
            <a:off x="3111486" y="1065193"/>
            <a:ext cx="928694" cy="250033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Подчинение греческих полисов Филиппу </a:t>
            </a:r>
            <a:r>
              <a:rPr lang="en-US" dirty="0" smtClean="0"/>
              <a:t>II.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28231036"/>
              </p:ext>
            </p:extLst>
          </p:nvPr>
        </p:nvGraphicFramePr>
        <p:xfrm>
          <a:off x="182527" y="1708135"/>
          <a:ext cx="9898098" cy="500066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23577"/>
                <a:gridCol w="1773586"/>
                <a:gridCol w="2499198"/>
                <a:gridCol w="2257320"/>
                <a:gridCol w="2144417"/>
              </a:tblGrid>
              <a:tr h="1949082"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Дата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Место </a:t>
                      </a:r>
                      <a:r>
                        <a:rPr lang="ru-RU" sz="3200" cap="none" spc="0" dirty="0" err="1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сраже</a:t>
                      </a:r>
                      <a:endParaRPr lang="ru-RU" sz="3200" cap="none" spc="0" dirty="0" smtClean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3200" cap="none" spc="0" dirty="0" err="1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ния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Участники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Результат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err="1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Последст</a:t>
                      </a:r>
                      <a:r>
                        <a:rPr lang="en-US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вия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1579"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338 г. до н. э.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Близ г. </a:t>
                      </a:r>
                      <a:r>
                        <a:rPr lang="ru-RU" sz="3200" cap="none" spc="0" dirty="0" err="1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Херонея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Македония</a:t>
                      </a:r>
                    </a:p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Греция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Поражение греков</a:t>
                      </a:r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Потеря Грецией </a:t>
                      </a:r>
                      <a:r>
                        <a:rPr lang="ru-RU" sz="3200" cap="none" spc="0" dirty="0" err="1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независи</a:t>
                      </a:r>
                      <a:r>
                        <a:rPr lang="en-US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  <a:p>
                      <a:r>
                        <a:rPr lang="ru-RU" sz="3200" cap="none" spc="0" dirty="0" smtClean="0">
                          <a:ln w="1905"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мости.</a:t>
                      </a:r>
                    </a:p>
                    <a:p>
                      <a:endParaRPr lang="ru-RU" sz="3200" b="1" cap="none" spc="0" dirty="0">
                        <a:ln w="190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89102" marR="891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Гибель Филиппа. Приход к власти Александра.</a:t>
            </a:r>
            <a:endParaRPr lang="ru-RU" dirty="0"/>
          </a:p>
        </p:txBody>
      </p:sp>
      <p:pic>
        <p:nvPicPr>
          <p:cNvPr id="6" name="Содержимое 5" descr="alexandre-le-grand-1[1].jpg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754032" y="1636697"/>
            <a:ext cx="4143404" cy="535785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184328" y="1634257"/>
            <a:ext cx="3816424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После </a:t>
            </a:r>
            <a:r>
              <a:rPr lang="ru-RU" sz="2800" b="1" dirty="0" smtClean="0"/>
              <a:t>загадочной </a:t>
            </a:r>
            <a:r>
              <a:rPr lang="ru-RU" sz="2800" b="1" dirty="0" smtClean="0"/>
              <a:t>гибели Филиппа </a:t>
            </a:r>
            <a:r>
              <a:rPr lang="ru-RU" sz="2800" b="1" dirty="0" smtClean="0"/>
              <a:t>новым царём был провозглашён Александр.</a:t>
            </a:r>
          </a:p>
          <a:p>
            <a:pPr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Александр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Македонский решил продолжить дело своего отца и возглавить поход в Азию.</a:t>
            </a:r>
          </a:p>
          <a:p>
            <a:pPr algn="just"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Македония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расположена: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1155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 о. Крит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540114" y="1065193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на севере Балканского полуострова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611552" y="2065325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 севере полуострова Малая Азия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897304" y="5922977"/>
            <a:ext cx="4214842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Исократ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968742" y="4779969"/>
            <a:ext cx="414340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Аристотель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825866" y="3779837"/>
            <a:ext cx="4286280" cy="10001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Демосфен</a:t>
            </a:r>
          </a:p>
        </p:txBody>
      </p:sp>
      <p:sp>
        <p:nvSpPr>
          <p:cNvPr id="15" name="Овал 14"/>
          <p:cNvSpPr/>
          <p:nvPr/>
        </p:nvSpPr>
        <p:spPr bwMode="auto">
          <a:xfrm>
            <a:off x="253966" y="4637093"/>
            <a:ext cx="3571900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Спасение Эллады в добровольном подчинении Филиппу видел:</a:t>
            </a:r>
          </a:p>
        </p:txBody>
      </p:sp>
      <p:pic>
        <p:nvPicPr>
          <p:cNvPr id="17" name="Picture 2" descr="C:\Documents and Settings\1\Рабочий стол\анимации\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98" y="4279903"/>
            <a:ext cx="1143000" cy="1143000"/>
          </a:xfrm>
          <a:prstGeom prst="rect">
            <a:avLst/>
          </a:prstGeom>
          <a:noFill/>
        </p:spPr>
      </p:pic>
      <p:pic>
        <p:nvPicPr>
          <p:cNvPr id="113667" name="Picture 3" descr="C:\Documents and Settings\1\Рабочий стол\анимации\1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22" y="779441"/>
            <a:ext cx="1095375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Битва при </a:t>
            </a:r>
            <a:r>
              <a:rPr lang="ru-RU" dirty="0" err="1" smtClean="0"/>
              <a:t>Херонее</a:t>
            </a:r>
            <a:r>
              <a:rPr lang="ru-RU" dirty="0" smtClean="0"/>
              <a:t> </a:t>
            </a:r>
          </a:p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роизошла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61155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443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40114" y="1065193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338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611552" y="2065325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480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г. до н. 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897304" y="5922977"/>
            <a:ext cx="4214842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колесницах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968742" y="4779969"/>
            <a:ext cx="4143404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рименении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оружия из железа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3825866" y="3779837"/>
            <a:ext cx="4286280" cy="10001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остроении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войск фалангой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53966" y="4637093"/>
            <a:ext cx="3571900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В 4 в. сила македонской армии заключалась 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14690" name="Picture 2" descr="C:\Documents and Settings\1\Рабочий стол\анимации\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584" y="1208069"/>
            <a:ext cx="1409700" cy="1143000"/>
          </a:xfrm>
          <a:prstGeom prst="rect">
            <a:avLst/>
          </a:prstGeom>
          <a:noFill/>
        </p:spPr>
      </p:pic>
      <p:pic>
        <p:nvPicPr>
          <p:cNvPr id="114691" name="Picture 3" descr="C:\Documents and Settings\1\Рабочий стол\анимации\animal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22" y="4065589"/>
            <a:ext cx="1323975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 bwMode="auto">
          <a:xfrm>
            <a:off x="325404" y="422251"/>
            <a:ext cx="3571900" cy="1643074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Каковы последствия битвы при </a:t>
            </a:r>
            <a:r>
              <a:rPr lang="ru-RU" dirty="0" err="1" smtClean="0"/>
              <a:t>Херонее</a:t>
            </a:r>
            <a:r>
              <a:rPr lang="ru-RU" dirty="0" smtClean="0"/>
              <a:t>?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3968742" y="0"/>
            <a:ext cx="4214842" cy="1136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отеря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Грецией независимости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897304" y="1136631"/>
            <a:ext cx="4500594" cy="107157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распад Македонского царства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183056" y="2208201"/>
            <a:ext cx="4286280" cy="1143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dirty="0" smtClean="0"/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сё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осталось без изменений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864" y="683493"/>
            <a:ext cx="8208912" cy="761747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МЕЖДОУСОБНЫЕ ВОЙНЫ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ФАЛАНГА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ФИЛИППИКИ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ИСОКРАТ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ДЕМОСФЕН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338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ДО Н. Э. –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/>
              <a:t>Цель</a:t>
            </a:r>
            <a:r>
              <a:rPr lang="en-GB" dirty="0"/>
              <a:t> </a:t>
            </a:r>
            <a:r>
              <a:rPr lang="en-GB" dirty="0" err="1"/>
              <a:t>урока</a:t>
            </a:r>
            <a:r>
              <a:rPr lang="en-GB" dirty="0"/>
              <a:t>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7850" y="1331565"/>
            <a:ext cx="8772525" cy="49371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0" algn="ctr">
              <a:lnSpc>
                <a:spcPct val="95000"/>
              </a:lnSpc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6000" i="1" dirty="0" err="1" smtClean="0">
                <a:solidFill>
                  <a:schemeClr val="tx1"/>
                </a:solidFill>
              </a:rPr>
              <a:t>Выяснить</a:t>
            </a:r>
            <a:r>
              <a:rPr lang="en-GB" sz="6000" i="1" dirty="0" smtClean="0">
                <a:solidFill>
                  <a:schemeClr val="tx1"/>
                </a:solidFill>
              </a:rPr>
              <a:t> </a:t>
            </a:r>
            <a:r>
              <a:rPr lang="en-GB" sz="6000" i="1" dirty="0" err="1" smtClean="0">
                <a:solidFill>
                  <a:schemeClr val="tx1"/>
                </a:solidFill>
              </a:rPr>
              <a:t>причины</a:t>
            </a:r>
            <a:r>
              <a:rPr lang="en-GB" sz="6000" i="1" dirty="0" smtClean="0">
                <a:solidFill>
                  <a:schemeClr val="tx1"/>
                </a:solidFill>
              </a:rPr>
              <a:t> </a:t>
            </a:r>
            <a:r>
              <a:rPr lang="ru-RU" sz="6000" i="1" dirty="0" smtClean="0">
                <a:solidFill>
                  <a:schemeClr val="tx1"/>
                </a:solidFill>
              </a:rPr>
              <a:t>поражения Греции в борьбе с Македонией за свою независимость</a:t>
            </a:r>
            <a:endParaRPr lang="en-GB" sz="6000" i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95000"/>
              </a:lnSpc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6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/>
              <a:t>План урока: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1963738"/>
            <a:ext cx="8772525" cy="4937125"/>
          </a:xfrm>
          <a:ln/>
        </p:spPr>
        <p:txBody>
          <a:bodyPr>
            <a:norm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1. </a:t>
            </a:r>
            <a:r>
              <a:rPr lang="en-GB" sz="4000" dirty="0" err="1"/>
              <a:t>Упадок</a:t>
            </a:r>
            <a:r>
              <a:rPr lang="en-GB" sz="4000" dirty="0"/>
              <a:t> </a:t>
            </a:r>
            <a:r>
              <a:rPr lang="en-GB" sz="4000" dirty="0" err="1"/>
              <a:t>Греции</a:t>
            </a:r>
            <a:r>
              <a:rPr lang="en-GB" sz="4000" dirty="0"/>
              <a:t> в IV </a:t>
            </a:r>
            <a:r>
              <a:rPr lang="en-GB" sz="4000" dirty="0" smtClean="0"/>
              <a:t>в</a:t>
            </a:r>
            <a:r>
              <a:rPr lang="ru-RU" sz="4000" dirty="0" smtClean="0"/>
              <a:t>.</a:t>
            </a:r>
            <a:r>
              <a:rPr lang="en-GB" sz="4000" dirty="0" err="1" smtClean="0"/>
              <a:t>до</a:t>
            </a:r>
            <a:r>
              <a:rPr lang="en-GB" sz="4000" dirty="0" smtClean="0"/>
              <a:t> </a:t>
            </a:r>
            <a:r>
              <a:rPr lang="en-GB" sz="4000" dirty="0"/>
              <a:t>н. э.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2. </a:t>
            </a:r>
            <a:r>
              <a:rPr lang="en-GB" sz="4000" dirty="0" err="1"/>
              <a:t>Усиление</a:t>
            </a:r>
            <a:r>
              <a:rPr lang="en-GB" sz="4000" dirty="0"/>
              <a:t> </a:t>
            </a:r>
            <a:r>
              <a:rPr lang="en-GB" sz="4000" dirty="0" err="1"/>
              <a:t>Македонии</a:t>
            </a:r>
            <a:r>
              <a:rPr lang="en-GB" sz="4000" dirty="0"/>
              <a:t> </a:t>
            </a:r>
            <a:r>
              <a:rPr lang="en-GB" sz="4000" dirty="0" err="1"/>
              <a:t>при</a:t>
            </a:r>
            <a:r>
              <a:rPr lang="en-GB" sz="4000" dirty="0"/>
              <a:t> </a:t>
            </a:r>
            <a:r>
              <a:rPr lang="en-GB" sz="4000" dirty="0" err="1" smtClean="0"/>
              <a:t>Филиппе</a:t>
            </a:r>
            <a:r>
              <a:rPr lang="en-GB" sz="4000" dirty="0" smtClean="0"/>
              <a:t> </a:t>
            </a:r>
            <a:r>
              <a:rPr lang="en-GB" sz="4000" dirty="0"/>
              <a:t>II.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3. </a:t>
            </a:r>
            <a:r>
              <a:rPr lang="ru-RU" sz="4000" dirty="0" smtClean="0"/>
              <a:t>Потеря Грецией независимости.</a:t>
            </a:r>
            <a:endParaRPr lang="en-GB" sz="4000" dirty="0"/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000" dirty="0"/>
              <a:t>4. </a:t>
            </a:r>
            <a:r>
              <a:rPr lang="en-GB" sz="4000" dirty="0" err="1"/>
              <a:t>Приход</a:t>
            </a:r>
            <a:r>
              <a:rPr lang="en-GB" sz="4000" dirty="0"/>
              <a:t> к </a:t>
            </a:r>
            <a:r>
              <a:rPr lang="en-GB" sz="4000" dirty="0" err="1"/>
              <a:t>власти</a:t>
            </a:r>
            <a:r>
              <a:rPr lang="en-GB" sz="4000" dirty="0"/>
              <a:t> </a:t>
            </a:r>
            <a:r>
              <a:rPr lang="en-GB" sz="4000" dirty="0" err="1"/>
              <a:t>Александра</a:t>
            </a:r>
            <a:r>
              <a:rPr lang="en-GB" sz="4000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3650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/>
              <a:t>Задание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урок</a:t>
            </a:r>
            <a:r>
              <a:rPr lang="en-GB" dirty="0"/>
              <a:t>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711983" y="1546225"/>
            <a:ext cx="8772525" cy="4937125"/>
          </a:xfrm>
          <a:ln/>
        </p:spPr>
        <p:txBody>
          <a:bodyPr>
            <a:normAutofit/>
          </a:bodyPr>
          <a:lstStyle/>
          <a:p>
            <a:pPr algn="ctr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dirty="0" smtClean="0"/>
              <a:t>Докажите,</a:t>
            </a:r>
          </a:p>
          <a:p>
            <a:pPr algn="ctr">
              <a:lnSpc>
                <a:spcPct val="95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6000" dirty="0" smtClean="0"/>
              <a:t> что Македония к началу </a:t>
            </a:r>
            <a:r>
              <a:rPr lang="en-US" sz="6000" dirty="0" smtClean="0"/>
              <a:t>IV</a:t>
            </a:r>
            <a:r>
              <a:rPr lang="ru-RU" sz="6000" dirty="0" smtClean="0"/>
              <a:t> века была более сильным государством, чем Греция</a:t>
            </a:r>
            <a:endParaRPr lang="en-GB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Файл:Map Peloponnesian War 431 BC-ru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02" y="755501"/>
            <a:ext cx="9624624" cy="649102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78" y="0"/>
            <a:ext cx="9864849" cy="53117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1. Упадок Греции в </a:t>
            </a:r>
            <a:r>
              <a:rPr lang="en-US" sz="3200" dirty="0" smtClean="0"/>
              <a:t>IV</a:t>
            </a:r>
            <a:r>
              <a:rPr lang="ru-RU" sz="3200" dirty="0" smtClean="0"/>
              <a:t> веке до н.э. Междоусобные войны.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Последствия междоусобных войн в Греции: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2300" indent="-514350">
              <a:buNone/>
            </a:pPr>
            <a:r>
              <a:rPr lang="ru-RU" sz="3600" dirty="0" smtClean="0"/>
              <a:t>     1) упадок хозяйства (гибель оливковых рощ и виноградников);</a:t>
            </a:r>
          </a:p>
          <a:p>
            <a:pPr marL="622300" indent="-514350">
              <a:buNone/>
            </a:pPr>
            <a:r>
              <a:rPr lang="ru-RU" sz="3600" dirty="0" smtClean="0"/>
              <a:t>     2) разорение крестьян и ремесленников;</a:t>
            </a:r>
          </a:p>
          <a:p>
            <a:pPr marL="622300" indent="-514350">
              <a:buNone/>
            </a:pPr>
            <a:r>
              <a:rPr lang="ru-RU" sz="3600" dirty="0" smtClean="0"/>
              <a:t>     3) обострение борьбы между богатыми и бедными.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68280" y="779441"/>
          <a:ext cx="9286940" cy="4906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r:id="rId4" imgW="8355556" imgH="4761905" progId="">
                  <p:embed/>
                </p:oleObj>
              </mc:Choice>
              <mc:Fallback>
                <p:oleObj r:id="rId4" imgW="8355556" imgH="476190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80" y="779441"/>
                        <a:ext cx="9286940" cy="4906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30338" y="5780101"/>
            <a:ext cx="7896254" cy="784197"/>
          </a:xfrm>
          <a:prstGeom prst="roundRect">
            <a:avLst>
              <a:gd name="adj" fmla="val 16667"/>
            </a:avLst>
          </a:prstGeom>
          <a:solidFill>
            <a:srgbClr val="663300">
              <a:alpha val="50000"/>
            </a:srgbClr>
          </a:solidFill>
          <a:ln w="38160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square" lIns="72000" tIns="10800" rIns="72000" bIns="10800" anchor="ctr">
            <a:spAutoFit/>
          </a:bodyPr>
          <a:lstStyle/>
          <a:p>
            <a:pPr algn="ctr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b="1" i="1" dirty="0" err="1">
                <a:solidFill>
                  <a:srgbClr val="F1CCAD"/>
                </a:solidFill>
              </a:rPr>
              <a:t>Где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находилось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Македонское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царство</a:t>
            </a:r>
            <a:r>
              <a:rPr lang="en-GB" sz="2400" b="1" i="1" dirty="0">
                <a:solidFill>
                  <a:srgbClr val="F1CCAD"/>
                </a:solidFill>
              </a:rPr>
              <a:t>?</a:t>
            </a:r>
          </a:p>
          <a:p>
            <a:pPr algn="ctr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 b="1" i="1" dirty="0" err="1">
                <a:solidFill>
                  <a:srgbClr val="F1CCAD"/>
                </a:solidFill>
              </a:rPr>
              <a:t>Как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называлась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его</a:t>
            </a:r>
            <a:r>
              <a:rPr lang="en-GB" sz="2400" b="1" i="1" dirty="0">
                <a:solidFill>
                  <a:srgbClr val="F1CCAD"/>
                </a:solidFill>
              </a:rPr>
              <a:t> </a:t>
            </a:r>
            <a:r>
              <a:rPr lang="en-GB" sz="2400" b="1" i="1" dirty="0" err="1">
                <a:solidFill>
                  <a:srgbClr val="F1CCAD"/>
                </a:solidFill>
              </a:rPr>
              <a:t>столица</a:t>
            </a:r>
            <a:r>
              <a:rPr lang="en-GB" sz="2400" b="1" i="1" dirty="0">
                <a:solidFill>
                  <a:srgbClr val="F1CCAD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48" y="696397"/>
            <a:ext cx="8607425" cy="12112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Усиление Македонии при царе Филиппе.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7183451" y="1350945"/>
            <a:ext cx="2897173" cy="250033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Создал золотой запас страны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7183451" y="4279903"/>
            <a:ext cx="2897173" cy="250033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ru-RU" sz="2000" dirty="0" smtClean="0"/>
              <a:t>Расширил торговлю с другими государствами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лево 8"/>
          <p:cNvSpPr/>
          <p:nvPr/>
        </p:nvSpPr>
        <p:spPr bwMode="auto">
          <a:xfrm>
            <a:off x="0" y="1279507"/>
            <a:ext cx="2968610" cy="257176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Создал мощную армию</a:t>
            </a:r>
          </a:p>
        </p:txBody>
      </p:sp>
      <p:sp>
        <p:nvSpPr>
          <p:cNvPr id="10" name="Стрелка влево 9"/>
          <p:cNvSpPr/>
          <p:nvPr/>
        </p:nvSpPr>
        <p:spPr bwMode="auto">
          <a:xfrm>
            <a:off x="0" y="4279903"/>
            <a:ext cx="2968610" cy="2428892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Приказал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charset="0"/>
              </a:rPr>
              <a:t> построить большие военные корабли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720" y="2029998"/>
            <a:ext cx="3645679" cy="4499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1363" y="422252"/>
            <a:ext cx="8607425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Македонская фаланга и конница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74571" y="2842070"/>
            <a:ext cx="6541008" cy="360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</TotalTime>
  <Words>382</Words>
  <Application>Microsoft Office PowerPoint</Application>
  <PresentationFormat>Произвольный</PresentationFormat>
  <Paragraphs>85</Paragraphs>
  <Slides>17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Цель урока:</vt:lpstr>
      <vt:lpstr>План урока:</vt:lpstr>
      <vt:lpstr>Задание на урок:</vt:lpstr>
      <vt:lpstr>1. Упадок Греции в IV веке до н.э. Междоусобные войны.</vt:lpstr>
      <vt:lpstr>Последствия междоусобных войн в Греции:</vt:lpstr>
      <vt:lpstr>Презентация PowerPoint</vt:lpstr>
      <vt:lpstr>2. Усиление Македонии при царе Филиппе. </vt:lpstr>
      <vt:lpstr>Македонская фаланга и конница</vt:lpstr>
      <vt:lpstr>3. Потеря Грецией независимости.  Отношение греческого общества к угрозе македонского завоевания.</vt:lpstr>
      <vt:lpstr>338 г.до н.э. - Битва при Херонее</vt:lpstr>
      <vt:lpstr>3. Подчинение греческих полисов Филиппу II.</vt:lpstr>
      <vt:lpstr>4. Гибель Филиппа. Приход к власти Александра.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Анастасия Хапчук</cp:lastModifiedBy>
  <cp:revision>46</cp:revision>
  <dcterms:created xsi:type="dcterms:W3CDTF">2010-03-02T19:46:48Z</dcterms:created>
  <dcterms:modified xsi:type="dcterms:W3CDTF">2015-04-02T19:48:33Z</dcterms:modified>
</cp:coreProperties>
</file>